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90" r:id="rId3"/>
    <p:sldId id="287" r:id="rId4"/>
    <p:sldId id="288" r:id="rId5"/>
    <p:sldId id="289" r:id="rId6"/>
    <p:sldId id="291" r:id="rId7"/>
    <p:sldId id="292" r:id="rId8"/>
    <p:sldId id="293" r:id="rId9"/>
    <p:sldId id="297" r:id="rId10"/>
    <p:sldId id="298" r:id="rId11"/>
    <p:sldId id="299" r:id="rId12"/>
    <p:sldId id="300" r:id="rId13"/>
    <p:sldId id="446" r:id="rId14"/>
    <p:sldId id="441" r:id="rId15"/>
    <p:sldId id="442" r:id="rId16"/>
    <p:sldId id="443" r:id="rId17"/>
    <p:sldId id="444" r:id="rId18"/>
    <p:sldId id="447" r:id="rId19"/>
    <p:sldId id="448" r:id="rId20"/>
    <p:sldId id="449" r:id="rId21"/>
    <p:sldId id="445" r:id="rId22"/>
    <p:sldId id="450" r:id="rId23"/>
    <p:sldId id="296" r:id="rId2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6" d="100"/>
          <a:sy n="116" d="100"/>
        </p:scale>
        <p:origin x="-12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09401-7363-0B45-B0E9-3E0586AF21CC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494B8-E037-6C43-B740-AEE32C9508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840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628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976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859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759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632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7379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365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29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034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6782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088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03492-E65A-AE49-8BC4-67C457D49B4D}" type="datetimeFigureOut">
              <a:rPr lang="it-IT" smtClean="0"/>
              <a:t>11/11/17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60BCC-851E-2048-AB08-06E0A4CA7A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532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r>
              <a:rPr lang="it-IT" dirty="0" smtClean="0"/>
              <a:t>Sesta lezione </a:t>
            </a:r>
            <a:br>
              <a:rPr lang="it-IT" dirty="0" smtClean="0"/>
            </a:br>
            <a:r>
              <a:rPr lang="it-IT" dirty="0" smtClean="0"/>
              <a:t>15 novembre 2017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28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483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Registrazioni contabili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06020"/>
            <a:ext cx="8229600" cy="3427292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Al 31.12 del </a:t>
            </a:r>
            <a:r>
              <a:rPr lang="it-IT" dirty="0" smtClean="0"/>
              <a:t>secondo anno, </a:t>
            </a:r>
            <a:r>
              <a:rPr lang="it-IT" dirty="0"/>
              <a:t>si iscriveranno a C/E interessi passivi calcolati al tasso effettivo di interesse o tasso di rendimento “interno” (5,262%) sul valore </a:t>
            </a:r>
            <a:r>
              <a:rPr lang="it-IT" dirty="0" smtClean="0"/>
              <a:t>del debito all’inizio dell’anno (981.571 €</a:t>
            </a:r>
            <a:r>
              <a:rPr lang="it-IT" dirty="0"/>
              <a:t>) e cioè </a:t>
            </a:r>
            <a:r>
              <a:rPr lang="it-IT" dirty="0" smtClean="0"/>
              <a:t>51.653 </a:t>
            </a:r>
            <a:r>
              <a:rPr lang="it-IT" dirty="0"/>
              <a:t>€</a:t>
            </a:r>
          </a:p>
          <a:p>
            <a:r>
              <a:rPr lang="it-IT" dirty="0"/>
              <a:t>Gli interessi effettivamente ed annualmente dovuti sono 50.000 €,  la differenza di </a:t>
            </a:r>
            <a:r>
              <a:rPr lang="it-IT" dirty="0" smtClean="0"/>
              <a:t>1.653 </a:t>
            </a:r>
            <a:r>
              <a:rPr lang="it-IT" dirty="0"/>
              <a:t>€ è la </a:t>
            </a:r>
            <a:r>
              <a:rPr lang="it-IT" dirty="0" smtClean="0"/>
              <a:t>seconda imputazione </a:t>
            </a:r>
            <a:r>
              <a:rPr lang="it-IT" dirty="0"/>
              <a:t>al C/E della differenza tra il valore iniziale (980.000 €) e il valore di rimborso (1.000.000 €</a:t>
            </a:r>
            <a:r>
              <a:rPr lang="it-IT" dirty="0" smtClean="0"/>
              <a:t>)</a:t>
            </a:r>
          </a:p>
          <a:p>
            <a:r>
              <a:rPr lang="it-IT" dirty="0"/>
              <a:t>Al termine del </a:t>
            </a:r>
            <a:r>
              <a:rPr lang="it-IT" dirty="0" smtClean="0"/>
              <a:t>secondo anno </a:t>
            </a:r>
            <a:r>
              <a:rPr lang="it-IT" dirty="0"/>
              <a:t>il valore del debito esposto a </a:t>
            </a:r>
            <a:r>
              <a:rPr lang="it-IT" dirty="0" err="1"/>
              <a:t>S</a:t>
            </a:r>
            <a:r>
              <a:rPr lang="it-IT" dirty="0"/>
              <a:t>/</a:t>
            </a:r>
            <a:r>
              <a:rPr lang="it-IT" dirty="0" err="1"/>
              <a:t>P</a:t>
            </a:r>
            <a:r>
              <a:rPr lang="it-IT" dirty="0"/>
              <a:t> sarà di </a:t>
            </a:r>
            <a:r>
              <a:rPr lang="it-IT" dirty="0" smtClean="0"/>
              <a:t>983.224 €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4394838"/>
              </p:ext>
            </p:extLst>
          </p:nvPr>
        </p:nvGraphicFramePr>
        <p:xfrm>
          <a:off x="457200" y="4533312"/>
          <a:ext cx="8439039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4306"/>
                <a:gridCol w="2146518"/>
                <a:gridCol w="2348729"/>
                <a:gridCol w="1133399"/>
                <a:gridCol w="1106087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conti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Descrizione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 smtClean="0"/>
                        <a:t>dare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 smtClean="0"/>
                        <a:t>avere</a:t>
                      </a:r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31/12/2016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Interessi passivi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Rilevazione interessi di competenza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51.571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31/12/2016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Banca x</a:t>
                      </a:r>
                      <a:r>
                        <a:rPr lang="it-IT" baseline="0" dirty="0" smtClean="0"/>
                        <a:t> C/C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Pagamento interessi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31/12/2016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Finanziamenti bancari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Quota differenza costo iniziale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1.571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244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363262"/>
              </p:ext>
            </p:extLst>
          </p:nvPr>
        </p:nvGraphicFramePr>
        <p:xfrm>
          <a:off x="327730" y="191169"/>
          <a:ext cx="8561940" cy="6509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324"/>
                <a:gridCol w="1242642"/>
                <a:gridCol w="1351885"/>
                <a:gridCol w="2294109"/>
                <a:gridCol w="1010499"/>
                <a:gridCol w="1843481"/>
              </a:tblGrid>
              <a:tr h="904665"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Esercizio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Valore del debito all’1/1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Interessi passivi</a:t>
                      </a:r>
                    </a:p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TIR. 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=</a:t>
                      </a:r>
                      <a:r>
                        <a:rPr lang="it-IT" sz="1200" b="0" i="0" u="none" strike="noStrike" baseline="0" dirty="0" smtClean="0">
                          <a:latin typeface=""/>
                        </a:rPr>
                        <a:t> 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5</a:t>
                      </a:r>
                      <a:r>
                        <a:rPr lang="it-IT" sz="1200" b="0" i="0" u="none" strike="noStrike" baseline="0" dirty="0" smtClean="0">
                          <a:latin typeface=""/>
                        </a:rPr>
                        <a:t>,262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%</a:t>
                      </a:r>
                    </a:p>
                    <a:p>
                      <a:pPr algn="l"/>
                      <a:r>
                        <a:rPr lang="mr-IN" sz="1200" b="0" i="0" u="none" strike="noStrike" baseline="0" dirty="0" smtClean="0">
                          <a:latin typeface=""/>
                        </a:rPr>
                        <a:t>(CE:</a:t>
                      </a:r>
                      <a:r>
                        <a:rPr lang="it-IT" sz="1200" b="0" i="0" u="none" strike="noStrike" baseline="0" dirty="0" smtClean="0">
                          <a:latin typeface=""/>
                        </a:rPr>
                        <a:t>voce </a:t>
                      </a:r>
                      <a:r>
                        <a:rPr lang="is-IS" sz="1200" b="0" i="0" u="none" strike="noStrike" baseline="0" dirty="0" smtClean="0">
                          <a:latin typeface=""/>
                        </a:rPr>
                        <a:t>C.17)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0" dirty="0" smtClean="0"/>
                        <a:t>Interessi passivi pagati tasso nominale 5% </a:t>
                      </a:r>
                      <a:endParaRPr lang="it-IT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Ripartizione della differenza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b="0" dirty="0" smtClean="0"/>
                        <a:t>Valore del debito al 31.12</a:t>
                      </a:r>
                    </a:p>
                    <a:p>
                      <a:pPr algn="l"/>
                      <a:r>
                        <a:rPr lang="it-IT" b="0" dirty="0" smtClean="0"/>
                        <a:t>SP voce D.4</a:t>
                      </a:r>
                      <a:endParaRPr lang="it-IT" b="0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2016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980.000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51.571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1.571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981.571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2017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981.571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51.653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1.653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983.224</a:t>
                      </a:r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2018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983.224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51.740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1.740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984.964</a:t>
                      </a:r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984.964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51.832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1.832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986.796</a:t>
                      </a:r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986.796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51.928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1.928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988.725</a:t>
                      </a:r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988.725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52.030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2.030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990.755</a:t>
                      </a:r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990.755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52.137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2.137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992.891</a:t>
                      </a:r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992.891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52.249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2.249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995.140</a:t>
                      </a:r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995.140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52.367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2.367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997.508</a:t>
                      </a:r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997.508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52.492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2.492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1.000.000</a:t>
                      </a:r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b="1" dirty="0" smtClean="0"/>
                        <a:t>totale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520.000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6612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579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differenze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3108" y="1133328"/>
            <a:ext cx="8671182" cy="5516440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A parità di costo complessivo riportato in conto economico nei 10 anni (520.000 €), sono differenti la ripartizione del costo nei diversi esercizi e la classificazione delle voci di costo</a:t>
            </a:r>
          </a:p>
          <a:p>
            <a:r>
              <a:rPr lang="it-IT" dirty="0" smtClean="0"/>
              <a:t>L’introduzione del criterio del costo ammortizzato determina l’eliminazione dagli schemi di </a:t>
            </a:r>
            <a:r>
              <a:rPr lang="it-IT" dirty="0" err="1" smtClean="0"/>
              <a:t>S</a:t>
            </a:r>
            <a:r>
              <a:rPr lang="it-IT" dirty="0" smtClean="0"/>
              <a:t>/</a:t>
            </a:r>
            <a:r>
              <a:rPr lang="it-IT" dirty="0" err="1" smtClean="0"/>
              <a:t>P</a:t>
            </a:r>
            <a:r>
              <a:rPr lang="it-IT" dirty="0" smtClean="0"/>
              <a:t> del disaggio e dell’aggio di emissione, in quanto il valore iniziale di iscrizione dei debiti ne deve comprendere l’effetto (art. 2426, </a:t>
            </a:r>
            <a:r>
              <a:rPr lang="it-IT" dirty="0" err="1" smtClean="0"/>
              <a:t>nn</a:t>
            </a:r>
            <a:r>
              <a:rPr lang="it-IT" dirty="0" smtClean="0"/>
              <a:t> 7 e 8)</a:t>
            </a:r>
          </a:p>
          <a:p>
            <a:r>
              <a:rPr lang="it-IT" dirty="0" smtClean="0"/>
              <a:t>In riferimento a un prestito obbligazionario emesso sotto la pari, il disaggio di emissione rappresenta un costo aggiuntivo rispetto agli interessi passivi</a:t>
            </a:r>
          </a:p>
          <a:p>
            <a:r>
              <a:rPr lang="it-IT" dirty="0" smtClean="0"/>
              <a:t>Il prestito sarà iscritto inizialmente al suo valore di emissione, pari al valore nominale al netto del disaggio, e il disaggio sarà gradualmente imputato al C/E secondo una logica finanziaria</a:t>
            </a:r>
          </a:p>
          <a:p>
            <a:r>
              <a:rPr lang="it-IT" dirty="0" smtClean="0"/>
              <a:t>La contropartita patrimoniale dell’ammortamento del disaggio è costituita dal valore del debito che si modificherà anno dopo anno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7044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 altro 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976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I </a:t>
            </a:r>
            <a:r>
              <a:rPr lang="it-IT" b="1" dirty="0"/>
              <a:t>prestiti obbligazionari</a:t>
            </a:r>
            <a:r>
              <a:rPr lang="it-IT" dirty="0"/>
              <a:t>, a seconda che</a:t>
            </a:r>
            <a:r>
              <a:rPr lang="it-IT" b="1" dirty="0"/>
              <a:t> </a:t>
            </a:r>
            <a:r>
              <a:rPr lang="it-IT" dirty="0"/>
              <a:t>il loro valore di emissione sia pari, superiore o inferiore rispetto al valore nominale vengono emessi </a:t>
            </a:r>
          </a:p>
          <a:p>
            <a:pPr lvl="0" algn="just"/>
            <a:r>
              <a:rPr lang="it-IT" b="1" dirty="0"/>
              <a:t>alla pari</a:t>
            </a:r>
            <a:endParaRPr lang="it-IT" dirty="0"/>
          </a:p>
          <a:p>
            <a:pPr lvl="0" algn="just"/>
            <a:r>
              <a:rPr lang="it-IT" b="1" dirty="0"/>
              <a:t>sopra la pari</a:t>
            </a:r>
            <a:endParaRPr lang="it-IT" dirty="0"/>
          </a:p>
          <a:p>
            <a:pPr lvl="0" algn="just"/>
            <a:r>
              <a:rPr lang="it-IT" b="1" dirty="0"/>
              <a:t>sotto la </a:t>
            </a:r>
            <a:r>
              <a:rPr lang="it-IT" b="1" dirty="0" smtClean="0"/>
              <a:t>pari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Di solito l’emissione avviene “sotto la pari” (il valore di emissione è inferiore al valore nominale del prestito): con tale tipo di emissione si favorisce la collocazione dei titoli sul </a:t>
            </a:r>
            <a:r>
              <a:rPr lang="it-IT" dirty="0" smtClean="0"/>
              <a:t>mercato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Il </a:t>
            </a:r>
            <a:r>
              <a:rPr lang="it-IT" b="1" dirty="0"/>
              <a:t>disaggio prestiti</a:t>
            </a:r>
            <a:r>
              <a:rPr lang="it-IT" dirty="0"/>
              <a:t> </a:t>
            </a:r>
            <a:r>
              <a:rPr lang="it-IT" dirty="0" smtClean="0"/>
              <a:t>(o </a:t>
            </a:r>
            <a:r>
              <a:rPr lang="it-IT" b="1" dirty="0"/>
              <a:t>disaggio di emissione</a:t>
            </a:r>
            <a:r>
              <a:rPr lang="it-IT" dirty="0"/>
              <a:t> o </a:t>
            </a:r>
            <a:r>
              <a:rPr lang="it-IT" b="1" dirty="0"/>
              <a:t>perdita di </a:t>
            </a:r>
            <a:r>
              <a:rPr lang="it-IT" b="1" dirty="0" smtClean="0"/>
              <a:t>emissione</a:t>
            </a:r>
            <a:r>
              <a:rPr lang="it-IT" dirty="0" smtClean="0"/>
              <a:t>) </a:t>
            </a:r>
            <a:r>
              <a:rPr lang="it-IT" dirty="0"/>
              <a:t>è la differenza tra il valore nominale del prestito obbligazionario e il valore di emissione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5388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Esempio di emissione di obbligazioni “sotto la pari”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199" y="1600200"/>
            <a:ext cx="8443215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i="1" dirty="0"/>
              <a:t>La società XYZ emette il 1° gennaio 2015 n.10.000 obbligazioni del valore nominale di 10€ </a:t>
            </a:r>
            <a:r>
              <a:rPr lang="it-IT" i="1" dirty="0" err="1" smtClean="0"/>
              <a:t>cdn</a:t>
            </a:r>
            <a:endParaRPr lang="it-IT" i="1" dirty="0" smtClean="0"/>
          </a:p>
          <a:p>
            <a:pPr marL="0" indent="0">
              <a:buNone/>
            </a:pPr>
            <a:r>
              <a:rPr lang="it-IT" i="1" dirty="0" smtClean="0"/>
              <a:t>Il </a:t>
            </a:r>
            <a:r>
              <a:rPr lang="it-IT" i="1" dirty="0"/>
              <a:t>prezzo di emissione di ogni obbligazione è di x 9,50€</a:t>
            </a:r>
            <a:endParaRPr lang="it-IT" dirty="0"/>
          </a:p>
          <a:p>
            <a:pPr marL="0" indent="0">
              <a:buNone/>
            </a:pPr>
            <a:r>
              <a:rPr lang="it-IT" i="1" dirty="0" smtClean="0"/>
              <a:t>Il </a:t>
            </a:r>
            <a:r>
              <a:rPr lang="it-IT" i="1" dirty="0"/>
              <a:t>valore nominale dell’intero prestito è pari a 100.000€ (10.000 obbligazioni x 10€ </a:t>
            </a:r>
            <a:r>
              <a:rPr lang="it-IT" i="1" dirty="0" err="1"/>
              <a:t>cdn</a:t>
            </a:r>
            <a:r>
              <a:rPr lang="it-IT" i="1" dirty="0"/>
              <a:t>) </a:t>
            </a:r>
            <a:endParaRPr lang="it-IT" dirty="0"/>
          </a:p>
          <a:p>
            <a:pPr marL="0" indent="0">
              <a:buNone/>
            </a:pPr>
            <a:r>
              <a:rPr lang="it-IT" i="1" dirty="0"/>
              <a:t>V</a:t>
            </a:r>
            <a:r>
              <a:rPr lang="it-IT" i="1" dirty="0" smtClean="0"/>
              <a:t>alore </a:t>
            </a:r>
            <a:r>
              <a:rPr lang="it-IT" i="1" dirty="0"/>
              <a:t>di </a:t>
            </a:r>
            <a:r>
              <a:rPr lang="it-IT" i="1" dirty="0" smtClean="0"/>
              <a:t>emissione: 95.000</a:t>
            </a:r>
            <a:r>
              <a:rPr lang="it-IT" i="1" dirty="0"/>
              <a:t>€ (10.000 obbligazioni x 9,50€)</a:t>
            </a:r>
            <a:endParaRPr lang="it-IT" dirty="0"/>
          </a:p>
          <a:p>
            <a:pPr marL="0" indent="0">
              <a:buNone/>
            </a:pPr>
            <a:r>
              <a:rPr lang="it-IT" i="1" dirty="0"/>
              <a:t>D</a:t>
            </a:r>
            <a:r>
              <a:rPr lang="it-IT" i="1" dirty="0" smtClean="0"/>
              <a:t>isaggio </a:t>
            </a:r>
            <a:r>
              <a:rPr lang="it-IT" i="1" dirty="0"/>
              <a:t>di </a:t>
            </a:r>
            <a:r>
              <a:rPr lang="it-IT" i="1" dirty="0" smtClean="0"/>
              <a:t>emissione: 5.000</a:t>
            </a:r>
            <a:r>
              <a:rPr lang="it-IT" i="1" dirty="0"/>
              <a:t>€ (100.000 – 95.000)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Valutazione </a:t>
            </a:r>
            <a:r>
              <a:rPr lang="it-IT" dirty="0"/>
              <a:t>dei prestiti obbligazionari con il criterio del </a:t>
            </a:r>
            <a:r>
              <a:rPr lang="it-IT" b="1" u="sng" dirty="0"/>
              <a:t>costo ammortizzato</a:t>
            </a:r>
            <a:r>
              <a:rPr lang="it-IT" dirty="0"/>
              <a:t>, tenuto conto del </a:t>
            </a:r>
            <a:r>
              <a:rPr lang="it-IT" b="1" u="sng" dirty="0"/>
              <a:t>fattore temporale</a:t>
            </a:r>
            <a:r>
              <a:rPr lang="it-IT" dirty="0"/>
              <a:t>"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2079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registrazione a partita doppia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000" dirty="0"/>
              <a:t>Il valore iniziale di iscrizione del prestito è pari alla differenza tra il suo valore nominale (</a:t>
            </a:r>
            <a:r>
              <a:rPr lang="it-IT" sz="3000" i="1" dirty="0"/>
              <a:t>100.000</a:t>
            </a:r>
            <a:r>
              <a:rPr lang="it-IT" sz="3000" dirty="0"/>
              <a:t>) e il disaggio di emissione (</a:t>
            </a:r>
            <a:r>
              <a:rPr lang="it-IT" sz="3000" i="1" dirty="0"/>
              <a:t>5.000</a:t>
            </a:r>
            <a:r>
              <a:rPr lang="it-IT" sz="3000" dirty="0"/>
              <a:t>) =</a:t>
            </a:r>
            <a:r>
              <a:rPr lang="it-IT" sz="3000" i="1" dirty="0"/>
              <a:t> 95.000</a:t>
            </a:r>
            <a:endParaRPr lang="it-IT" sz="3000" dirty="0"/>
          </a:p>
          <a:p>
            <a:pPr marL="0" indent="0">
              <a:buNone/>
            </a:pPr>
            <a:r>
              <a:rPr lang="it-IT" sz="2200" i="1" dirty="0" smtClean="0"/>
              <a:t>Obbligazionisti </a:t>
            </a:r>
            <a:r>
              <a:rPr lang="it-IT" sz="2200" i="1" dirty="0"/>
              <a:t>c/</a:t>
            </a:r>
            <a:r>
              <a:rPr lang="it-IT" sz="2200" i="1" dirty="0" smtClean="0"/>
              <a:t>sottoscrizione   a   Prestito obbligazionario   95.000</a:t>
            </a:r>
            <a:endParaRPr lang="it-IT" sz="2200" i="1" dirty="0"/>
          </a:p>
        </p:txBody>
      </p:sp>
    </p:spTree>
    <p:extLst>
      <p:ext uri="{BB962C8B-B14F-4D97-AF65-F5344CB8AC3E}">
        <p14:creationId xmlns:p14="http://schemas.microsoft.com/office/powerpoint/2010/main" val="1879039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Interesse annuo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764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1920"/>
              </a:spcBef>
              <a:buNone/>
            </a:pPr>
            <a:r>
              <a:rPr lang="it-IT" b="1" dirty="0" smtClean="0"/>
              <a:t>tasso </a:t>
            </a:r>
            <a:r>
              <a:rPr lang="it-IT" b="1" dirty="0"/>
              <a:t>di interesse </a:t>
            </a:r>
            <a:r>
              <a:rPr lang="it-IT" b="1" dirty="0" smtClean="0"/>
              <a:t>annuo</a:t>
            </a:r>
            <a:r>
              <a:rPr lang="it-IT" dirty="0" smtClean="0"/>
              <a:t>: 5</a:t>
            </a:r>
            <a:r>
              <a:rPr lang="it-IT" dirty="0"/>
              <a:t>% </a:t>
            </a:r>
            <a:endParaRPr lang="it-IT" dirty="0" smtClean="0"/>
          </a:p>
          <a:p>
            <a:pPr marL="0" indent="0" algn="just">
              <a:spcBef>
                <a:spcPts val="1920"/>
              </a:spcBef>
              <a:buNone/>
            </a:pPr>
            <a:r>
              <a:rPr lang="it-IT" b="1" dirty="0" smtClean="0"/>
              <a:t>Interessi</a:t>
            </a:r>
            <a:r>
              <a:rPr lang="it-IT" dirty="0" smtClean="0"/>
              <a:t>: corrisposti </a:t>
            </a:r>
            <a:r>
              <a:rPr lang="it-IT" dirty="0"/>
              <a:t>posticipatamente </a:t>
            </a:r>
            <a:r>
              <a:rPr lang="it-IT" dirty="0" smtClean="0"/>
              <a:t>ogni 31.12</a:t>
            </a:r>
            <a:endParaRPr lang="it-IT" dirty="0"/>
          </a:p>
          <a:p>
            <a:pPr marL="0" indent="0" algn="just">
              <a:spcBef>
                <a:spcPts val="1920"/>
              </a:spcBef>
              <a:buNone/>
            </a:pPr>
            <a:r>
              <a:rPr lang="it-IT" b="1" dirty="0" smtClean="0"/>
              <a:t>Capitale</a:t>
            </a:r>
            <a:r>
              <a:rPr lang="it-IT" dirty="0" smtClean="0"/>
              <a:t>: rimborsato </a:t>
            </a:r>
            <a:r>
              <a:rPr lang="it-IT" dirty="0"/>
              <a:t>in un'unica soluzione alla scadenza del prestito </a:t>
            </a:r>
            <a:r>
              <a:rPr lang="it-IT" dirty="0" smtClean="0"/>
              <a:t>(a 5 </a:t>
            </a:r>
            <a:r>
              <a:rPr lang="it-IT" dirty="0"/>
              <a:t>anni </a:t>
            </a:r>
            <a:r>
              <a:rPr lang="it-IT" dirty="0" smtClean="0"/>
              <a:t>dall’emissione</a:t>
            </a:r>
            <a:r>
              <a:rPr lang="it-IT" dirty="0"/>
              <a:t>)</a:t>
            </a:r>
          </a:p>
          <a:p>
            <a:pPr marL="0" indent="0" algn="just">
              <a:spcBef>
                <a:spcPts val="1920"/>
              </a:spcBef>
              <a:buNone/>
            </a:pPr>
            <a:r>
              <a:rPr lang="it-IT" b="1" dirty="0"/>
              <a:t>I</a:t>
            </a:r>
            <a:r>
              <a:rPr lang="it-IT" b="1" dirty="0" smtClean="0"/>
              <a:t>nteresse </a:t>
            </a:r>
            <a:r>
              <a:rPr lang="it-IT" b="1" dirty="0"/>
              <a:t>annuo </a:t>
            </a:r>
            <a:r>
              <a:rPr lang="it-IT" dirty="0"/>
              <a:t>pagato dalla società agli </a:t>
            </a:r>
            <a:r>
              <a:rPr lang="it-IT" dirty="0" smtClean="0"/>
              <a:t>obbligazionisti: 5.000</a:t>
            </a:r>
            <a:r>
              <a:rPr lang="it-IT" dirty="0"/>
              <a:t>€ (5</a:t>
            </a:r>
            <a:r>
              <a:rPr lang="it-IT" dirty="0" smtClean="0"/>
              <a:t>% sul </a:t>
            </a:r>
            <a:r>
              <a:rPr lang="it-IT" dirty="0"/>
              <a:t>valore nominale)</a:t>
            </a:r>
          </a:p>
          <a:p>
            <a:pPr marL="0" indent="0" algn="just">
              <a:spcBef>
                <a:spcPts val="1920"/>
              </a:spcBef>
              <a:buNone/>
            </a:pPr>
            <a:r>
              <a:rPr lang="it-IT" b="1" dirty="0"/>
              <a:t>I</a:t>
            </a:r>
            <a:r>
              <a:rPr lang="it-IT" b="1" dirty="0" smtClean="0"/>
              <a:t>mporto restituito </a:t>
            </a:r>
            <a:r>
              <a:rPr lang="it-IT" b="1" dirty="0"/>
              <a:t>alla </a:t>
            </a:r>
            <a:r>
              <a:rPr lang="it-IT" b="1" dirty="0" smtClean="0"/>
              <a:t>scadenza</a:t>
            </a:r>
            <a:r>
              <a:rPr lang="it-IT" dirty="0" smtClean="0"/>
              <a:t>: 105.000</a:t>
            </a:r>
            <a:r>
              <a:rPr lang="it-IT" dirty="0"/>
              <a:t>€ (valore nominale </a:t>
            </a:r>
            <a:r>
              <a:rPr lang="it-IT" dirty="0" smtClean="0"/>
              <a:t>del prestito obbligazionario 100.000</a:t>
            </a:r>
            <a:r>
              <a:rPr lang="it-IT" dirty="0"/>
              <a:t>€ </a:t>
            </a:r>
            <a:r>
              <a:rPr lang="it-IT" dirty="0" smtClean="0"/>
              <a:t>+ ultima </a:t>
            </a:r>
            <a:r>
              <a:rPr lang="it-IT" dirty="0"/>
              <a:t>rata di </a:t>
            </a:r>
            <a:r>
              <a:rPr lang="it-IT" dirty="0" smtClean="0"/>
              <a:t>interessi 5.000</a:t>
            </a:r>
            <a:r>
              <a:rPr lang="it-IT" dirty="0"/>
              <a:t>€)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5714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Tasso interno di rendimento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Il TIR (Tasso interno di rendimento) </a:t>
            </a:r>
          </a:p>
          <a:p>
            <a:pPr lvl="0"/>
            <a:r>
              <a:rPr lang="it-IT" dirty="0"/>
              <a:t>è il tasso di interesse effettivo</a:t>
            </a:r>
          </a:p>
          <a:p>
            <a:pPr lvl="0"/>
            <a:r>
              <a:rPr lang="it-IT" dirty="0"/>
              <a:t>resta costante lungo tutta la durata del debito</a:t>
            </a:r>
          </a:p>
          <a:p>
            <a:pPr lvl="0"/>
            <a:r>
              <a:rPr lang="it-IT" dirty="0"/>
              <a:t>rende uguale il valore attuale dei flussi finanziari derivati dal debito e il suo valore di rilevazione iniziale</a:t>
            </a:r>
          </a:p>
          <a:p>
            <a:pPr marL="0" indent="0">
              <a:buNone/>
            </a:pPr>
            <a:r>
              <a:rPr lang="it-IT" dirty="0" smtClean="0"/>
              <a:t>Nell’esempio esso </a:t>
            </a:r>
            <a:r>
              <a:rPr lang="it-IT" dirty="0"/>
              <a:t>è pari a 6,193 (ricavabile con una formula di </a:t>
            </a:r>
            <a:r>
              <a:rPr lang="it-IT" dirty="0" err="1" smtClean="0"/>
              <a:t>excel</a:t>
            </a:r>
            <a:r>
              <a:rPr lang="it-IT" dirty="0" smtClean="0"/>
              <a:t>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0775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Gli effetti del maturare degli interessi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954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L'interesse maturato nel 1° esercizio ammonta a</a:t>
            </a:r>
            <a:r>
              <a:rPr lang="it-IT" dirty="0" smtClean="0"/>
              <a:t>: </a:t>
            </a:r>
            <a:r>
              <a:rPr lang="it-IT" i="1" dirty="0" smtClean="0"/>
              <a:t>95.000 </a:t>
            </a:r>
            <a:r>
              <a:rPr lang="it-IT" i="1" dirty="0"/>
              <a:t>x 6,193% = </a:t>
            </a:r>
            <a:r>
              <a:rPr lang="it-IT" i="1" dirty="0" smtClean="0"/>
              <a:t>5.883,35</a:t>
            </a:r>
          </a:p>
          <a:p>
            <a:pPr marL="0" indent="0">
              <a:buNone/>
            </a:pPr>
            <a:r>
              <a:rPr lang="it-IT" dirty="0" smtClean="0"/>
              <a:t>Si tratta del valore che incide per competenza sul C/E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L'interesse </a:t>
            </a:r>
            <a:r>
              <a:rPr lang="it-IT" dirty="0"/>
              <a:t>corrisposto </a:t>
            </a:r>
            <a:r>
              <a:rPr lang="it-IT" dirty="0" smtClean="0"/>
              <a:t>effettivamente per </a:t>
            </a:r>
            <a:r>
              <a:rPr lang="it-IT" dirty="0"/>
              <a:t>il 1° esercizio è </a:t>
            </a:r>
            <a:r>
              <a:rPr lang="it-IT" i="1" dirty="0" smtClean="0"/>
              <a:t>5.000</a:t>
            </a:r>
            <a:r>
              <a:rPr lang="it-IT" i="1" dirty="0"/>
              <a:t>€</a:t>
            </a:r>
            <a:r>
              <a:rPr lang="it-IT" i="1" dirty="0" smtClean="0"/>
              <a:t>:</a:t>
            </a:r>
          </a:p>
          <a:p>
            <a:pPr marL="0" indent="0">
              <a:buNone/>
            </a:pPr>
            <a:r>
              <a:rPr lang="it-IT" dirty="0"/>
              <a:t>V</a:t>
            </a:r>
            <a:r>
              <a:rPr lang="it-IT" dirty="0" smtClean="0"/>
              <a:t>alore </a:t>
            </a:r>
            <a:r>
              <a:rPr lang="it-IT" dirty="0"/>
              <a:t>del prestito obbligazionario </a:t>
            </a:r>
            <a:r>
              <a:rPr lang="it-IT" dirty="0" smtClean="0"/>
              <a:t>(cioè </a:t>
            </a:r>
            <a:r>
              <a:rPr lang="it-IT" dirty="0"/>
              <a:t>del debito maturato) dopo la </a:t>
            </a:r>
            <a:r>
              <a:rPr lang="it-IT" dirty="0" smtClean="0"/>
              <a:t>registrazione:</a:t>
            </a:r>
            <a:endParaRPr lang="it-IT" dirty="0"/>
          </a:p>
          <a:p>
            <a:r>
              <a:rPr lang="it-IT" i="1" dirty="0"/>
              <a:t>95.000 + 883,35 = 95.883,35</a:t>
            </a:r>
            <a:r>
              <a:rPr lang="it-IT" dirty="0"/>
              <a:t>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Il debito vs gli obbligazionisti cresce di anno in anno costantemente</a:t>
            </a:r>
            <a:endParaRPr lang="it-IT" dirty="0"/>
          </a:p>
          <a:p>
            <a:r>
              <a:rPr lang="it-IT" i="1" dirty="0" smtClean="0"/>
              <a:t>capitale </a:t>
            </a:r>
            <a:r>
              <a:rPr lang="it-IT" i="1" dirty="0"/>
              <a:t>iniziale + interesse maturato - interesse corrisposto</a:t>
            </a:r>
            <a:endParaRPr lang="it-IT" dirty="0"/>
          </a:p>
          <a:p>
            <a:r>
              <a:rPr lang="it-IT" i="1" dirty="0"/>
              <a:t>95.000 + 5.883,35 - 5.000 = 95.883,35.</a:t>
            </a:r>
            <a:endParaRPr lang="it-IT" dirty="0"/>
          </a:p>
          <a:p>
            <a:pPr marL="0" indent="0">
              <a:buNone/>
            </a:pPr>
            <a:r>
              <a:rPr lang="it-IT" sz="2100" dirty="0" smtClean="0"/>
              <a:t>Interessi </a:t>
            </a:r>
            <a:r>
              <a:rPr lang="it-IT" sz="2100" dirty="0"/>
              <a:t>passivi su prestiti </a:t>
            </a:r>
            <a:r>
              <a:rPr lang="it-IT" sz="2100" dirty="0" smtClean="0"/>
              <a:t>obbligazionari  a Diversi</a:t>
            </a:r>
            <a:r>
              <a:rPr lang="it-IT" sz="2100" dirty="0"/>
              <a:t> </a:t>
            </a:r>
            <a:r>
              <a:rPr lang="it-IT" sz="2100" dirty="0" smtClean="0"/>
              <a:t>					        </a:t>
            </a:r>
            <a:r>
              <a:rPr lang="it-IT" sz="1700" dirty="0" smtClean="0"/>
              <a:t>5.883,35</a:t>
            </a:r>
            <a:endParaRPr lang="it-IT" sz="1700" dirty="0"/>
          </a:p>
          <a:p>
            <a:pPr marL="0" indent="0">
              <a:buNone/>
            </a:pPr>
            <a:r>
              <a:rPr lang="it-IT" sz="2100" dirty="0"/>
              <a:t>	</a:t>
            </a:r>
            <a:r>
              <a:rPr lang="it-IT" sz="2100" dirty="0" smtClean="0"/>
              <a:t>						 a Banca </a:t>
            </a:r>
            <a:r>
              <a:rPr lang="it-IT" sz="2100" dirty="0"/>
              <a:t>c/</a:t>
            </a:r>
            <a:r>
              <a:rPr lang="it-IT" sz="2100" dirty="0" smtClean="0"/>
              <a:t>c                        </a:t>
            </a:r>
            <a:r>
              <a:rPr lang="it-IT" sz="1700" dirty="0" smtClean="0"/>
              <a:t>5.000,00</a:t>
            </a:r>
            <a:endParaRPr lang="it-IT" sz="1700" dirty="0"/>
          </a:p>
          <a:p>
            <a:pPr marL="0" indent="0">
              <a:buNone/>
            </a:pPr>
            <a:r>
              <a:rPr lang="it-IT" sz="2100" dirty="0"/>
              <a:t>	</a:t>
            </a:r>
            <a:r>
              <a:rPr lang="it-IT" sz="2100" dirty="0" smtClean="0"/>
              <a:t>					</a:t>
            </a:r>
            <a:r>
              <a:rPr lang="it-IT" sz="2100" dirty="0"/>
              <a:t>	 </a:t>
            </a:r>
            <a:r>
              <a:rPr lang="it-IT" sz="2100" dirty="0" smtClean="0"/>
              <a:t>a Prestiti obbligazionari     </a:t>
            </a:r>
            <a:r>
              <a:rPr lang="it-IT" sz="1700" dirty="0" smtClean="0"/>
              <a:t>883,35</a:t>
            </a:r>
            <a:r>
              <a:rPr lang="it-IT" sz="1700" dirty="0"/>
              <a:t>  </a:t>
            </a:r>
            <a:endParaRPr lang="it-IT" sz="1700" dirty="0" smtClean="0"/>
          </a:p>
          <a:p>
            <a:pPr marL="0" indent="0">
              <a:buNone/>
            </a:pPr>
            <a:r>
              <a:rPr lang="it-IT" sz="3100" dirty="0" smtClean="0"/>
              <a:t>Nell’esempio</a:t>
            </a:r>
            <a:r>
              <a:rPr lang="it-IT" sz="3100" dirty="0"/>
              <a:t>, </a:t>
            </a:r>
            <a:r>
              <a:rPr lang="it-IT" sz="3100" dirty="0" smtClean="0"/>
              <a:t>poiché gli </a:t>
            </a:r>
            <a:r>
              <a:rPr lang="it-IT" sz="3100" dirty="0"/>
              <a:t>interessi </a:t>
            </a:r>
            <a:r>
              <a:rPr lang="it-IT" sz="3100" dirty="0" smtClean="0"/>
              <a:t>sono corrisposti </a:t>
            </a:r>
            <a:r>
              <a:rPr lang="it-IT" sz="3100" dirty="0"/>
              <a:t>ogni </a:t>
            </a:r>
            <a:r>
              <a:rPr lang="it-IT" sz="3100" dirty="0" smtClean="0"/>
              <a:t>anno al 31</a:t>
            </a:r>
            <a:r>
              <a:rPr lang="it-IT" sz="3100" dirty="0"/>
              <a:t>/</a:t>
            </a:r>
            <a:r>
              <a:rPr lang="it-IT" sz="3100" dirty="0" smtClean="0"/>
              <a:t>12, </a:t>
            </a:r>
            <a:r>
              <a:rPr lang="it-IT" sz="3100" dirty="0"/>
              <a:t>non si procede al calcolo </a:t>
            </a:r>
            <a:r>
              <a:rPr lang="it-IT" sz="3100" dirty="0" smtClean="0"/>
              <a:t>dei ratei passivi </a:t>
            </a:r>
            <a:r>
              <a:rPr lang="it-IT" sz="3100" dirty="0"/>
              <a:t> </a:t>
            </a:r>
            <a:endParaRPr lang="it-IT" sz="3100" dirty="0"/>
          </a:p>
        </p:txBody>
      </p:sp>
    </p:spTree>
    <p:extLst>
      <p:ext uri="{BB962C8B-B14F-4D97-AF65-F5344CB8AC3E}">
        <p14:creationId xmlns:p14="http://schemas.microsoft.com/office/powerpoint/2010/main" val="3322206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Andamento del debito vs gli obbligazionisti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042257"/>
              </p:ext>
            </p:extLst>
          </p:nvPr>
        </p:nvGraphicFramePr>
        <p:xfrm>
          <a:off x="457200" y="1600200"/>
          <a:ext cx="8229600" cy="5126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959532">
                <a:tc>
                  <a:txBody>
                    <a:bodyPr/>
                    <a:lstStyle/>
                    <a:p>
                      <a:pPr marL="138430" marR="154940" indent="-48260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Esercizio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Valore iniziale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ＭＳ 明朝"/>
                          <a:cs typeface="Times New Roman"/>
                        </a:rPr>
                        <a:t>(a)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Interesse di competenza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ＭＳ 明朝"/>
                          <a:cs typeface="Times New Roman"/>
                        </a:rPr>
                        <a:t>(b) = (a) x 6,193%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Interesse corrisposto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ＭＳ 明朝"/>
                          <a:cs typeface="Times New Roman"/>
                        </a:rPr>
                        <a:t>(c) = 100.000 x 5%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Valore finale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ＭＳ 明朝"/>
                          <a:cs typeface="Times New Roman"/>
                        </a:rPr>
                        <a:t>(d) = (a) + (b) -(c)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47156">
                <a:tc>
                  <a:txBody>
                    <a:bodyPr/>
                    <a:lstStyle/>
                    <a:p>
                      <a:pPr marR="154940"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31.12.2015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95.000,00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5.883,35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5.000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95.883,35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47156">
                <a:tc>
                  <a:txBody>
                    <a:bodyPr/>
                    <a:lstStyle/>
                    <a:p>
                      <a:pPr marR="154940"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31.12.2016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95.883,35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5.938,06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5.000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96.821,41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47156">
                <a:tc>
                  <a:txBody>
                    <a:bodyPr/>
                    <a:lstStyle/>
                    <a:p>
                      <a:pPr marR="154940"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31.12.2017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96.821,41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5.996,15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5.000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97.817,56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47156">
                <a:tc>
                  <a:txBody>
                    <a:bodyPr/>
                    <a:lstStyle/>
                    <a:p>
                      <a:pPr marR="154940"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31.12.2018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97.817,56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6.057,84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5.000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98.875,40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47156">
                <a:tc>
                  <a:txBody>
                    <a:bodyPr/>
                    <a:lstStyle/>
                    <a:p>
                      <a:pPr marR="154940"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31.12.2019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98.875,40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6.123,35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5.000</a:t>
                      </a:r>
                      <a:endParaRPr lang="it-IT" sz="18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100.000,00</a:t>
                      </a:r>
                      <a:endParaRPr lang="it-IT" sz="18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3484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8538"/>
            <a:ext cx="8229600" cy="766410"/>
          </a:xfrm>
        </p:spPr>
        <p:txBody>
          <a:bodyPr>
            <a:normAutofit fontScale="90000"/>
          </a:bodyPr>
          <a:lstStyle/>
          <a:p>
            <a:r>
              <a:rPr lang="it-IT" sz="3400" dirty="0" smtClean="0"/>
              <a:t>Oneri accessori su finanziamenti - </a:t>
            </a:r>
            <a:r>
              <a:rPr lang="it-IT" sz="3400" dirty="0"/>
              <a:t>precedente normativa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0419" y="1072974"/>
            <a:ext cx="8602905" cy="5574339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nel </a:t>
            </a:r>
            <a:r>
              <a:rPr lang="it-IT" dirty="0"/>
              <a:t>previgente </a:t>
            </a:r>
            <a:r>
              <a:rPr lang="it-IT" dirty="0" smtClean="0"/>
              <a:t>SP, </a:t>
            </a:r>
            <a:r>
              <a:rPr lang="it-IT" dirty="0"/>
              <a:t>i debiti erano iscritti in bilancio al valore nominale (pari, generalmente, al valore di rimborso</a:t>
            </a:r>
            <a:r>
              <a:rPr lang="it-IT" dirty="0" smtClean="0"/>
              <a:t>)</a:t>
            </a:r>
            <a:endParaRPr lang="it-IT" dirty="0"/>
          </a:p>
          <a:p>
            <a:r>
              <a:rPr lang="it-IT" dirty="0"/>
              <a:t>gli “</a:t>
            </a:r>
            <a:r>
              <a:rPr lang="it-IT" i="1" dirty="0"/>
              <a:t>oneri accessori sostenuti per ottenere finanziamenti, quali, le spese di istruttoria, l’imposta sostitutiva sui finanziamenti e tutti gli altri costi iniziali</a:t>
            </a:r>
            <a:r>
              <a:rPr lang="it-IT" dirty="0" smtClean="0"/>
              <a:t>” per OIC </a:t>
            </a:r>
            <a:r>
              <a:rPr lang="it-IT" dirty="0"/>
              <a:t>19  </a:t>
            </a:r>
            <a:r>
              <a:rPr lang="it-IT" dirty="0" smtClean="0"/>
              <a:t>erano capitalizzati nelle “Altre  </a:t>
            </a:r>
            <a:r>
              <a:rPr lang="it-IT" dirty="0"/>
              <a:t>immobilizzazioni </a:t>
            </a:r>
            <a:r>
              <a:rPr lang="it-IT" dirty="0" smtClean="0"/>
              <a:t>immateriali</a:t>
            </a:r>
            <a:r>
              <a:rPr lang="it-IT" dirty="0" smtClean="0"/>
              <a:t>”</a:t>
            </a:r>
            <a:endParaRPr lang="it-IT" dirty="0"/>
          </a:p>
          <a:p>
            <a:r>
              <a:rPr lang="it-IT" dirty="0" smtClean="0"/>
              <a:t>Inoltre, s</a:t>
            </a:r>
            <a:r>
              <a:rPr lang="it-IT" dirty="0" smtClean="0"/>
              <a:t>econdo OIC 24 i </a:t>
            </a:r>
            <a:r>
              <a:rPr lang="it-IT" dirty="0"/>
              <a:t>costi capitalizzati </a:t>
            </a:r>
            <a:r>
              <a:rPr lang="it-IT" dirty="0" smtClean="0"/>
              <a:t>erano ammortizzati </a:t>
            </a:r>
            <a:r>
              <a:rPr lang="it-IT" dirty="0" smtClean="0"/>
              <a:t>per la </a:t>
            </a:r>
            <a:r>
              <a:rPr lang="it-IT" dirty="0"/>
              <a:t>“</a:t>
            </a:r>
            <a:r>
              <a:rPr lang="it-IT" i="1" dirty="0"/>
              <a:t>durata dei relativi finanziamenti, in base a quote calcolate preferibilmente secondo modalità finanziarie, oppure a quote costanti, se gli effetti risultanti non divergono in modo significativo rispetto al metodo finanziario</a:t>
            </a:r>
            <a:r>
              <a:rPr lang="it-IT" dirty="0" smtClean="0"/>
              <a:t>”</a:t>
            </a:r>
            <a:endParaRPr lang="it-IT" dirty="0"/>
          </a:p>
          <a:p>
            <a:r>
              <a:rPr lang="it-IT" dirty="0" smtClean="0"/>
              <a:t>analogamente </a:t>
            </a:r>
            <a:r>
              <a:rPr lang="it-IT" dirty="0"/>
              <a:t>il disaggio sui prestiti </a:t>
            </a:r>
            <a:r>
              <a:rPr lang="it-IT" dirty="0" smtClean="0"/>
              <a:t>era iscritto </a:t>
            </a:r>
            <a:r>
              <a:rPr lang="it-IT" dirty="0"/>
              <a:t>nell’attivo e ammortizzato in ogni esercizio per il periodo di durata del </a:t>
            </a:r>
            <a:r>
              <a:rPr lang="it-IT" dirty="0" smtClean="0"/>
              <a:t>prestito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8879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Precedente normativa: disaggio di emissione e valore nominale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Nel </a:t>
            </a:r>
            <a:r>
              <a:rPr lang="it-IT" dirty="0"/>
              <a:t>caso in cui l'impresa </a:t>
            </a:r>
            <a:r>
              <a:rPr lang="it-IT" dirty="0" smtClean="0"/>
              <a:t>avesse redatto </a:t>
            </a:r>
            <a:r>
              <a:rPr lang="it-IT" dirty="0"/>
              <a:t>il </a:t>
            </a:r>
            <a:r>
              <a:rPr lang="it-IT" b="1" dirty="0"/>
              <a:t>bilancio in forma abbreviata</a:t>
            </a:r>
            <a:r>
              <a:rPr lang="it-IT" dirty="0"/>
              <a:t> e si </a:t>
            </a:r>
            <a:r>
              <a:rPr lang="it-IT" dirty="0" smtClean="0"/>
              <a:t>fosse avvalsa </a:t>
            </a:r>
            <a:r>
              <a:rPr lang="it-IT" dirty="0"/>
              <a:t>della facoltà di valutare i debiti al valore </a:t>
            </a:r>
            <a:r>
              <a:rPr lang="it-IT" dirty="0" smtClean="0"/>
              <a:t>nominale:</a:t>
            </a:r>
            <a:endParaRPr lang="it-IT" dirty="0"/>
          </a:p>
          <a:p>
            <a:r>
              <a:rPr lang="it-IT" dirty="0" smtClean="0"/>
              <a:t>il </a:t>
            </a:r>
            <a:r>
              <a:rPr lang="it-IT" dirty="0"/>
              <a:t>disaggio di emissione </a:t>
            </a:r>
            <a:r>
              <a:rPr lang="it-IT" dirty="0" smtClean="0"/>
              <a:t>sarebbe stato iscritto </a:t>
            </a:r>
            <a:r>
              <a:rPr lang="it-IT" dirty="0"/>
              <a:t>tra i </a:t>
            </a:r>
            <a:r>
              <a:rPr lang="it-IT" b="1" dirty="0"/>
              <a:t>risconti attivi</a:t>
            </a:r>
            <a:r>
              <a:rPr lang="it-IT" dirty="0"/>
              <a:t> e </a:t>
            </a:r>
            <a:r>
              <a:rPr lang="it-IT" b="1" dirty="0" smtClean="0"/>
              <a:t>ammortizzato </a:t>
            </a:r>
            <a:r>
              <a:rPr lang="it-IT" b="1" dirty="0"/>
              <a:t>a quote costanti</a:t>
            </a:r>
            <a:r>
              <a:rPr lang="it-IT" dirty="0"/>
              <a:t> lungo la durata del prestito ad integrazione degli interessi passivi </a:t>
            </a:r>
            <a:r>
              <a:rPr lang="it-IT" dirty="0" smtClean="0"/>
              <a:t>nominali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0016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Scritture di partita doppia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All’atto della sottoscrizione del prestito obbligazionario</a:t>
            </a:r>
          </a:p>
          <a:p>
            <a:pPr marL="0" indent="0">
              <a:buNone/>
            </a:pPr>
            <a:r>
              <a:rPr lang="it-IT" sz="2100" i="1" dirty="0" smtClean="0"/>
              <a:t>Diversi</a:t>
            </a:r>
            <a:r>
              <a:rPr lang="it-IT" sz="2100" i="1" dirty="0"/>
              <a:t>	</a:t>
            </a:r>
            <a:r>
              <a:rPr lang="it-IT" sz="2100" i="1" dirty="0" smtClean="0"/>
              <a:t>					a     Prestiti obbligazionari		  100.000</a:t>
            </a:r>
            <a:endParaRPr lang="it-IT" sz="2100" i="1" dirty="0"/>
          </a:p>
          <a:p>
            <a:pPr marL="0" indent="0">
              <a:buNone/>
            </a:pPr>
            <a:r>
              <a:rPr lang="it-IT" sz="2100" i="1" dirty="0"/>
              <a:t>Obbligazionisti c/</a:t>
            </a:r>
            <a:r>
              <a:rPr lang="it-IT" sz="2100" i="1" dirty="0" smtClean="0"/>
              <a:t>sottoscrizione 						  95.000</a:t>
            </a:r>
            <a:endParaRPr lang="it-IT" sz="2100" i="1" dirty="0"/>
          </a:p>
          <a:p>
            <a:pPr marL="0" indent="0">
              <a:buNone/>
            </a:pPr>
            <a:r>
              <a:rPr lang="it-IT" sz="2100" i="1" dirty="0" smtClean="0"/>
              <a:t>Disaggio </a:t>
            </a:r>
            <a:r>
              <a:rPr lang="it-IT" sz="2100" i="1" dirty="0"/>
              <a:t>di </a:t>
            </a:r>
            <a:r>
              <a:rPr lang="it-IT" sz="2100" i="1" dirty="0" smtClean="0"/>
              <a:t>emissione 								    5.000</a:t>
            </a:r>
            <a:endParaRPr lang="it-IT" sz="2100" i="1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r>
              <a:rPr lang="it-IT" dirty="0"/>
              <a:t>Al termine dell'esercizio successivo si </a:t>
            </a:r>
            <a:r>
              <a:rPr lang="it-IT" dirty="0" smtClean="0"/>
              <a:t>rileverà</a:t>
            </a:r>
            <a:endParaRPr lang="it-IT" dirty="0"/>
          </a:p>
          <a:p>
            <a:pPr marL="0" indent="0">
              <a:buNone/>
            </a:pPr>
            <a:r>
              <a:rPr lang="it-IT" sz="2100" i="1" dirty="0" smtClean="0"/>
              <a:t>Risconti </a:t>
            </a:r>
            <a:r>
              <a:rPr lang="it-IT" sz="2100" i="1" dirty="0"/>
              <a:t>attivi disaggio di </a:t>
            </a:r>
            <a:r>
              <a:rPr lang="it-IT" sz="2100" i="1" dirty="0" smtClean="0"/>
              <a:t>emissione   a   Disaggio </a:t>
            </a:r>
            <a:r>
              <a:rPr lang="it-IT" sz="2100" i="1" dirty="0"/>
              <a:t>di </a:t>
            </a:r>
            <a:r>
              <a:rPr lang="it-IT" sz="2100" i="1" dirty="0" smtClean="0"/>
              <a:t>emissione              4.000</a:t>
            </a:r>
            <a:endParaRPr lang="it-IT" sz="2100" i="1" dirty="0"/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r>
              <a:rPr lang="it-IT" sz="1800" b="1" dirty="0"/>
              <a:t>RISCONTO ATTIVO = Costo sospeso = costo che riguarda il futuro esercizio</a:t>
            </a:r>
            <a:br>
              <a:rPr lang="it-IT" sz="1800" b="1" dirty="0"/>
            </a:br>
            <a:r>
              <a:rPr lang="it-IT" sz="1800" dirty="0"/>
              <a:t>Q</a:t>
            </a:r>
            <a:r>
              <a:rPr lang="it-IT" sz="1800" dirty="0" smtClean="0"/>
              <a:t>uota </a:t>
            </a:r>
            <a:r>
              <a:rPr lang="it-IT" sz="1800" dirty="0"/>
              <a:t>di costo </a:t>
            </a:r>
            <a:r>
              <a:rPr lang="it-IT" sz="1800" dirty="0" smtClean="0"/>
              <a:t>che, </a:t>
            </a:r>
            <a:r>
              <a:rPr lang="it-IT" sz="1800" dirty="0"/>
              <a:t>pur </a:t>
            </a:r>
            <a:r>
              <a:rPr lang="it-IT" sz="1800" dirty="0" smtClean="0"/>
              <a:t>se rilevata </a:t>
            </a:r>
            <a:r>
              <a:rPr lang="it-IT" sz="1800" dirty="0"/>
              <a:t>in </a:t>
            </a:r>
            <a:r>
              <a:rPr lang="it-IT" sz="1800" dirty="0" smtClean="0"/>
              <a:t>contabilità </a:t>
            </a:r>
            <a:r>
              <a:rPr lang="it-IT" sz="1800" dirty="0"/>
              <a:t>nell’esercizio appena </a:t>
            </a:r>
            <a:r>
              <a:rPr lang="it-IT" sz="1800" dirty="0" smtClean="0"/>
              <a:t>chiuso riguarda </a:t>
            </a:r>
            <a:r>
              <a:rPr lang="it-IT" sz="1800" dirty="0"/>
              <a:t>l’esercizio futuro: </a:t>
            </a:r>
            <a:r>
              <a:rPr lang="it-IT" sz="1800" dirty="0"/>
              <a:t>è</a:t>
            </a:r>
            <a:r>
              <a:rPr lang="it-IT" sz="1800" dirty="0" smtClean="0"/>
              <a:t> </a:t>
            </a:r>
            <a:r>
              <a:rPr lang="it-IT" sz="1800" dirty="0"/>
              <a:t>un elemento del patrimonio in quanto relativo ad un fattore produttivo </a:t>
            </a:r>
            <a:r>
              <a:rPr lang="it-IT" sz="1800" dirty="0" smtClean="0"/>
              <a:t>(il disaggio) non </a:t>
            </a:r>
            <a:r>
              <a:rPr lang="it-IT" sz="1800" dirty="0"/>
              <a:t>ancora </a:t>
            </a:r>
            <a:r>
              <a:rPr lang="it-IT" sz="1800" dirty="0" smtClean="0"/>
              <a:t>del tutto utilizzato 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32411959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Negli anni successivi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14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/>
              <a:t>Il risconto </a:t>
            </a:r>
            <a:r>
              <a:rPr lang="it-IT" dirty="0" smtClean="0"/>
              <a:t>si ottiene:</a:t>
            </a:r>
            <a:endParaRPr lang="it-IT" dirty="0"/>
          </a:p>
          <a:p>
            <a:pPr lvl="0"/>
            <a:r>
              <a:rPr lang="it-IT" dirty="0"/>
              <a:t>dividendo il disaggio per il numero di esercizi di durata del prestito obbligazionario (5.000 : 5 = 1.000</a:t>
            </a:r>
            <a:r>
              <a:rPr lang="it-IT" dirty="0" smtClean="0"/>
              <a:t>)</a:t>
            </a:r>
            <a:endParaRPr lang="it-IT" dirty="0"/>
          </a:p>
          <a:p>
            <a:pPr lvl="0"/>
            <a:r>
              <a:rPr lang="it-IT" dirty="0"/>
              <a:t>sottraendo al disaggio la quota da imputare a ciascuno dei 5 esercizi (5.000 - 1.000 = 4.000</a:t>
            </a:r>
            <a:r>
              <a:rPr lang="it-IT" dirty="0" smtClean="0"/>
              <a:t>)</a:t>
            </a:r>
            <a:endParaRPr lang="it-IT" dirty="0"/>
          </a:p>
          <a:p>
            <a:r>
              <a:rPr lang="it-IT" dirty="0"/>
              <a:t>In questo modo la perdita di emissione grava sull’esercizio per </a:t>
            </a:r>
            <a:r>
              <a:rPr lang="it-IT" dirty="0" smtClean="0"/>
              <a:t>1.000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Al </a:t>
            </a:r>
            <a:r>
              <a:rPr lang="it-IT" dirty="0"/>
              <a:t>termine dell'esercizio successivo si </a:t>
            </a:r>
            <a:r>
              <a:rPr lang="it-IT" dirty="0" smtClean="0"/>
              <a:t>rileverà: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Quota </a:t>
            </a:r>
            <a:r>
              <a:rPr lang="it-IT" dirty="0" err="1"/>
              <a:t>amm.to</a:t>
            </a:r>
            <a:r>
              <a:rPr lang="it-IT" dirty="0"/>
              <a:t> </a:t>
            </a:r>
            <a:r>
              <a:rPr lang="it-IT" dirty="0" smtClean="0"/>
              <a:t>				a  Risconti attivi 				1.000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disaggio emissione 			    per disaggio </a:t>
            </a:r>
            <a:r>
              <a:rPr lang="it-IT" dirty="0"/>
              <a:t>di emissione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In tal modo </a:t>
            </a:r>
            <a:r>
              <a:rPr lang="it-IT" dirty="0"/>
              <a:t>si rinviano ai futuri esercizi risconti per 3.000 </a:t>
            </a:r>
            <a:r>
              <a:rPr lang="it-IT" dirty="0" smtClean="0"/>
              <a:t>etc.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010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Ulteriori considerazioni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È sparito l'obbligo di indicare in calce allo stato patrimoniale </a:t>
            </a:r>
            <a:r>
              <a:rPr lang="it-IT" dirty="0" smtClean="0"/>
              <a:t>i conti </a:t>
            </a:r>
            <a:r>
              <a:rPr lang="it-IT" dirty="0" smtClean="0"/>
              <a:t>d'ordine, compresi quelli indicati e le garanzie prestate, incluse quelle prestate a società controllate, collegate, controllanti e/o facenti parte del medesimo gruppo di imprese </a:t>
            </a:r>
          </a:p>
          <a:p>
            <a:r>
              <a:rPr lang="it-IT" dirty="0" smtClean="0"/>
              <a:t>Queste informazioni devono ora essere fornite extra-contabilmente nella nota integrativa (2427 - 9 e 16)</a:t>
            </a:r>
          </a:p>
          <a:p>
            <a:r>
              <a:rPr lang="it-IT" dirty="0" smtClean="0"/>
              <a:t>art. 2426: per le definizioni di concetti di attività/passività finanziarie, strumenti finanziari derivati, costo ammortizzato, fair </a:t>
            </a:r>
            <a:r>
              <a:rPr lang="it-IT" dirty="0" err="1" smtClean="0"/>
              <a:t>value</a:t>
            </a:r>
            <a:r>
              <a:rPr lang="it-IT" dirty="0" smtClean="0"/>
              <a:t> ecc. si deve fare riferimento a quanto prevedono in materia i principi contabili internazionali IAS/IFRS adottati dall’UE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937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Esempio precedente </a:t>
            </a:r>
            <a:r>
              <a:rPr lang="it-IT" dirty="0" smtClean="0"/>
              <a:t>normativa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i="1" dirty="0" smtClean="0"/>
              <a:t>La </a:t>
            </a:r>
            <a:r>
              <a:rPr lang="it-IT" i="1" dirty="0" smtClean="0"/>
              <a:t>Società </a:t>
            </a:r>
            <a:r>
              <a:rPr lang="it-IT" i="1" dirty="0"/>
              <a:t>XYZ ha ottenuto in data 1° gennaio 2016 un finanziamento bancario per la durata di 10 anni del valore nominale di 1.000.000 di euro, al tasso annuo di interesse del 5</a:t>
            </a:r>
            <a:r>
              <a:rPr lang="it-IT" i="1" dirty="0" smtClean="0"/>
              <a:t>%</a:t>
            </a:r>
            <a:endParaRPr lang="it-IT" i="1" dirty="0"/>
          </a:p>
          <a:p>
            <a:r>
              <a:rPr lang="it-IT" i="1" dirty="0" smtClean="0"/>
              <a:t>Gli </a:t>
            </a:r>
            <a:r>
              <a:rPr lang="it-IT" i="1" dirty="0"/>
              <a:t>interessi devono essere corrisposti al 31 dicembre di ogni esercizio e il prestito deve essere rimborsato in unica soluzione alla scadenza (31 dicembre 2025</a:t>
            </a:r>
            <a:r>
              <a:rPr lang="it-IT" i="1" dirty="0" smtClean="0"/>
              <a:t>)</a:t>
            </a:r>
            <a:endParaRPr lang="it-IT" i="1" dirty="0"/>
          </a:p>
          <a:p>
            <a:r>
              <a:rPr lang="it-IT" i="1" dirty="0" smtClean="0"/>
              <a:t>La </a:t>
            </a:r>
            <a:r>
              <a:rPr lang="it-IT" i="1" dirty="0" smtClean="0"/>
              <a:t>società </a:t>
            </a:r>
            <a:r>
              <a:rPr lang="it-IT" i="1" dirty="0"/>
              <a:t>ha corrisposto alla banca spese di istruttoria e commissioni per 20.000 Euro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9883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840507"/>
              </p:ext>
            </p:extLst>
          </p:nvPr>
        </p:nvGraphicFramePr>
        <p:xfrm>
          <a:off x="327730" y="191169"/>
          <a:ext cx="8561940" cy="6499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388"/>
                <a:gridCol w="1712388"/>
                <a:gridCol w="1684760"/>
                <a:gridCol w="1740016"/>
                <a:gridCol w="1712388"/>
              </a:tblGrid>
              <a:tr h="904665"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Esercizio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Valore del debito al 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31/12</a:t>
                      </a:r>
                      <a:r>
                        <a:rPr lang="it-IT" sz="1200" b="0" i="0" u="none" strike="noStrike" baseline="0" dirty="0" smtClean="0">
                          <a:latin typeface=""/>
                        </a:rPr>
                        <a:t> 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(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SP)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Interessi passivi</a:t>
                      </a:r>
                    </a:p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Tasso </a:t>
                      </a:r>
                      <a:r>
                        <a:rPr lang="it-IT" sz="1200" b="0" i="0" u="none" strike="noStrike" baseline="0" dirty="0" err="1" smtClean="0">
                          <a:latin typeface=""/>
                        </a:rPr>
                        <a:t>nom</a:t>
                      </a:r>
                      <a:r>
                        <a:rPr lang="it-IT" sz="1200" b="0" i="0" u="none" strike="noStrike" baseline="0" dirty="0" smtClean="0">
                          <a:latin typeface=""/>
                        </a:rPr>
                        <a:t>. 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=</a:t>
                      </a:r>
                      <a:r>
                        <a:rPr lang="it-IT" sz="1200" b="0" i="0" u="none" strike="noStrike" baseline="0" dirty="0" smtClean="0">
                          <a:latin typeface=""/>
                        </a:rPr>
                        <a:t> 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5%</a:t>
                      </a:r>
                    </a:p>
                    <a:p>
                      <a:pPr algn="l"/>
                      <a:r>
                        <a:rPr lang="mr-IN" sz="1200" b="0" i="0" u="none" strike="noStrike" baseline="0" dirty="0" smtClean="0">
                          <a:latin typeface=""/>
                        </a:rPr>
                        <a:t>(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CE</a:t>
                      </a:r>
                      <a:r>
                        <a:rPr lang="is-IS" sz="1200" b="0" i="0" u="none" strike="noStrike" baseline="0" dirty="0" smtClean="0">
                          <a:latin typeface=""/>
                        </a:rPr>
                        <a:t>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Ammortamento del costo iniziale</a:t>
                      </a:r>
                    </a:p>
                    <a:p>
                      <a:pPr algn="l"/>
                      <a:r>
                        <a:rPr lang="mr-IN" sz="1200" b="0" i="0" u="none" strike="noStrike" baseline="0" dirty="0" smtClean="0">
                          <a:latin typeface=""/>
                        </a:rPr>
                        <a:t>(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CE)</a:t>
                      </a:r>
                      <a:endParaRPr lang="mr-IN" sz="1200" b="0" i="0" u="none" strike="noStrike" baseline="0" dirty="0" smtClean="0"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Costi iniziali</a:t>
                      </a:r>
                    </a:p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Capitalizzati </a:t>
                      </a:r>
                      <a:r>
                        <a:rPr lang="it-IT" sz="1200" b="0" i="0" u="none" strike="noStrike" baseline="0" dirty="0" smtClean="0">
                          <a:latin typeface=""/>
                        </a:rPr>
                        <a:t>al 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31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/12</a:t>
                      </a:r>
                    </a:p>
                    <a:p>
                      <a:pPr algn="l"/>
                      <a:r>
                        <a:rPr lang="mr-IN" sz="1200" b="0" i="0" u="none" strike="noStrike" baseline="0" dirty="0" smtClean="0">
                          <a:latin typeface=""/>
                        </a:rPr>
                        <a:t>(</a:t>
                      </a:r>
                      <a:r>
                        <a:rPr lang="mr-IN" sz="1200" b="0" i="0" u="none" strike="noStrike" baseline="0" dirty="0" smtClean="0">
                          <a:latin typeface=""/>
                        </a:rPr>
                        <a:t>SP)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2016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1.000.000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18.000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2017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16.000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2018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14.000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12. 000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10. 000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8. 000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6.000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4.000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dirty="0" smtClean="0"/>
                        <a:t>2025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508627">
                <a:tc>
                  <a:txBody>
                    <a:bodyPr/>
                    <a:lstStyle/>
                    <a:p>
                      <a:r>
                        <a:rPr lang="it-IT" b="1" dirty="0" smtClean="0"/>
                        <a:t>totale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20.000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5241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nuovo criterio del costo ammortizzato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86145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Si applica a tutti i debiti per i quali il tasso di interesse effettivo sia differente dal tasso di interesse nominale ovvero quando siano presenti aggi o disaggi di emissione o costi iniziali (spese di istruttoria, commissioni bancarie, spese legali e di consulenza)</a:t>
            </a:r>
          </a:p>
          <a:p>
            <a:r>
              <a:rPr lang="it-IT" dirty="0" smtClean="0"/>
              <a:t>Il criterio è applicabile a tutti i debiti finanziari a medio lungo termine: prestiti obbligazionari o finanziamenti bancari</a:t>
            </a:r>
          </a:p>
          <a:p>
            <a:r>
              <a:rPr lang="it-IT" dirty="0" smtClean="0"/>
              <a:t>Valore iniziale di iscrizione in bilancio del debito:</a:t>
            </a:r>
          </a:p>
          <a:p>
            <a:pPr lvl="1"/>
            <a:r>
              <a:rPr lang="it-IT" dirty="0" smtClean="0"/>
              <a:t>Finanziamenti</a:t>
            </a:r>
            <a:r>
              <a:rPr lang="it-IT" dirty="0"/>
              <a:t>:</a:t>
            </a:r>
            <a:r>
              <a:rPr lang="it-IT" dirty="0" smtClean="0"/>
              <a:t> valore nominale al netto dei costi iniziali </a:t>
            </a:r>
          </a:p>
          <a:p>
            <a:pPr lvl="1"/>
            <a:r>
              <a:rPr lang="it-IT" dirty="0" smtClean="0"/>
              <a:t>prestiti obbligazionari: valore di emissione al netto dei disagi di emissione e degli altri costi iniziali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8696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2545"/>
          </a:xfrm>
        </p:spPr>
        <p:txBody>
          <a:bodyPr>
            <a:normAutofit/>
          </a:bodyPr>
          <a:lstStyle/>
          <a:p>
            <a:r>
              <a:rPr lang="it-IT" sz="3600" dirty="0" smtClean="0"/>
              <a:t>nuovo criterio del costo ammortizzato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4075" y="1297184"/>
            <a:ext cx="8561938" cy="542085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dirty="0" smtClean="0"/>
              <a:t>+ valore nominale/di emissione</a:t>
            </a:r>
          </a:p>
          <a:p>
            <a:pPr algn="ctr">
              <a:buFontTx/>
              <a:buChar char="-"/>
            </a:pPr>
            <a:r>
              <a:rPr lang="it-IT" dirty="0" smtClean="0"/>
              <a:t>Costi iniziali (o aggi di emissione)</a:t>
            </a:r>
          </a:p>
          <a:p>
            <a:pPr marL="0" indent="0" algn="ctr">
              <a:buNone/>
            </a:pPr>
            <a:r>
              <a:rPr lang="it-IT" b="1" dirty="0" smtClean="0"/>
              <a:t>= valore iniziale di iscrizione del debito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negli esercizi successivi, il valore del debito è rettificato dell’ammortamento (ripartizione) della differenza tra il valore iniziale di iscrizione e valore a scadenza del debito (coincidente con il valore nominale)</a:t>
            </a:r>
          </a:p>
          <a:p>
            <a:pPr marL="0" indent="0">
              <a:buNone/>
            </a:pPr>
            <a:r>
              <a:rPr lang="it-IT" dirty="0" smtClean="0"/>
              <a:t>il valore del debito iscritto nello SP è pari al costo ammortizzato</a:t>
            </a:r>
          </a:p>
          <a:p>
            <a:pPr marL="0" indent="0" algn="ctr">
              <a:buNone/>
            </a:pPr>
            <a:r>
              <a:rPr lang="it-IT" dirty="0"/>
              <a:t>+ valore </a:t>
            </a:r>
            <a:r>
              <a:rPr lang="it-IT" dirty="0" smtClean="0"/>
              <a:t>iniziale di iscrizione</a:t>
            </a: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+/- ripartizione della differenza iniziale </a:t>
            </a:r>
          </a:p>
          <a:p>
            <a:pPr marL="0" indent="0" algn="ctr">
              <a:buNone/>
            </a:pPr>
            <a:r>
              <a:rPr lang="it-IT" b="1" dirty="0" smtClean="0"/>
              <a:t>- </a:t>
            </a:r>
            <a:r>
              <a:rPr lang="it-IT" dirty="0" smtClean="0"/>
              <a:t>Quote capitale rimborsate</a:t>
            </a:r>
          </a:p>
          <a:p>
            <a:pPr marL="0" indent="0" algn="ctr">
              <a:buNone/>
            </a:pPr>
            <a:r>
              <a:rPr lang="it-IT" b="1" dirty="0" smtClean="0"/>
              <a:t>= costo ammortizzato del debito</a:t>
            </a:r>
          </a:p>
          <a:p>
            <a:pPr marL="0" indent="0">
              <a:buNone/>
            </a:pPr>
            <a:r>
              <a:rPr lang="it-IT" dirty="0" smtClean="0"/>
              <a:t>Il tasso interno di rendimento si calcola utilizzando un file di Excel applicando la funzione TIR.COST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817303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Imputazione a C/E degli interessi passivi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Gli interessi passivi sono imputati a C/E in base al tasso di interesse effettivo e non in base al tasso nominale, con il quale invece si calcolano gli interessi da corrispondere alla </a:t>
            </a:r>
            <a:r>
              <a:rPr lang="it-IT" dirty="0" smtClean="0"/>
              <a:t>banca (o al sottoscrittore del prestito obbligazionario)</a:t>
            </a:r>
            <a:endParaRPr lang="it-IT" dirty="0" smtClean="0"/>
          </a:p>
          <a:p>
            <a:r>
              <a:rPr lang="it-IT" dirty="0" smtClean="0"/>
              <a:t>Il </a:t>
            </a:r>
            <a:r>
              <a:rPr lang="it-IT" dirty="0"/>
              <a:t>tasso di interesse effettivo </a:t>
            </a:r>
            <a:r>
              <a:rPr lang="it-IT" dirty="0" smtClean="0"/>
              <a:t>è differente da quello </a:t>
            </a:r>
            <a:r>
              <a:rPr lang="it-IT" dirty="0" smtClean="0"/>
              <a:t>nominale, </a:t>
            </a:r>
            <a:r>
              <a:rPr lang="it-IT" dirty="0" smtClean="0"/>
              <a:t>per la presenza dei costi iniziali o aggi di emissione</a:t>
            </a:r>
          </a:p>
          <a:p>
            <a:r>
              <a:rPr lang="it-IT" dirty="0" smtClean="0"/>
              <a:t>La somma erogata a titolo di finanziamento </a:t>
            </a:r>
            <a:r>
              <a:rPr lang="it-IT" dirty="0" smtClean="0"/>
              <a:t>è </a:t>
            </a:r>
            <a:r>
              <a:rPr lang="it-IT" dirty="0" smtClean="0"/>
              <a:t>diversa dal valore nominale del prestito, base per il calcolo degli interessi</a:t>
            </a:r>
          </a:p>
          <a:p>
            <a:r>
              <a:rPr lang="it-IT" dirty="0" smtClean="0"/>
              <a:t>La somma erogata a titolo di finanziamento </a:t>
            </a:r>
            <a:r>
              <a:rPr lang="it-IT" dirty="0" smtClean="0"/>
              <a:t>è </a:t>
            </a:r>
            <a:r>
              <a:rPr lang="it-IT" dirty="0" smtClean="0"/>
              <a:t>diversa dal valore nominale del prestito, base per il calcolo degli interessi</a:t>
            </a:r>
          </a:p>
          <a:p>
            <a:r>
              <a:rPr lang="it-IT" dirty="0" smtClean="0"/>
              <a:t>Il tasso effettivo di interesse è il tasso di rendimento “interno” che rende eguale il valore attuale dei flussi di cassa in uscita futuri (per interessi e rimborso del capitale) al valore iniziale di iscrizione in bilancio del debito</a:t>
            </a:r>
          </a:p>
        </p:txBody>
      </p:sp>
    </p:spTree>
    <p:extLst>
      <p:ext uri="{BB962C8B-B14F-4D97-AF65-F5344CB8AC3E}">
        <p14:creationId xmlns:p14="http://schemas.microsoft.com/office/powerpoint/2010/main" val="2484162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600800"/>
          </a:xfrm>
        </p:spPr>
        <p:txBody>
          <a:bodyPr>
            <a:normAutofit fontScale="90000"/>
          </a:bodyPr>
          <a:lstStyle/>
          <a:p>
            <a:r>
              <a:rPr lang="it-IT" dirty="0"/>
              <a:t>Esempio </a:t>
            </a:r>
            <a:r>
              <a:rPr lang="it-IT" dirty="0" smtClean="0"/>
              <a:t>nuova normativa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28111"/>
            <a:ext cx="8229600" cy="2143764"/>
          </a:xfrm>
        </p:spPr>
        <p:txBody>
          <a:bodyPr>
            <a:normAutofit lnSpcReduction="10000"/>
          </a:bodyPr>
          <a:lstStyle/>
          <a:p>
            <a:r>
              <a:rPr lang="it-IT" sz="2000" i="1" dirty="0" smtClean="0"/>
              <a:t>Il valore iniziale di iscrizione del debito è la differenza tra il valore nominale del debito e i costi iniziali ed è pari a 980.000 €</a:t>
            </a:r>
          </a:p>
          <a:p>
            <a:pPr marL="0" indent="0">
              <a:buNone/>
            </a:pPr>
            <a:r>
              <a:rPr lang="it-IT" sz="2000" dirty="0"/>
              <a:t>+ valore </a:t>
            </a:r>
            <a:r>
              <a:rPr lang="it-IT" sz="2000" dirty="0" smtClean="0"/>
              <a:t>nominale di rimborso 1.000.000</a:t>
            </a:r>
            <a:endParaRPr lang="it-IT" sz="2000" dirty="0"/>
          </a:p>
          <a:p>
            <a:pPr marL="0" indent="0">
              <a:buNone/>
            </a:pPr>
            <a:r>
              <a:rPr lang="it-IT" sz="2000" b="1" dirty="0"/>
              <a:t>- </a:t>
            </a:r>
            <a:r>
              <a:rPr lang="it-IT" sz="2000" dirty="0" smtClean="0"/>
              <a:t>Costi iniziali 					   20.000</a:t>
            </a:r>
            <a:endParaRPr lang="it-IT" sz="2000" dirty="0"/>
          </a:p>
          <a:p>
            <a:pPr marL="0" indent="0">
              <a:buNone/>
            </a:pPr>
            <a:r>
              <a:rPr lang="it-IT" sz="2000" b="1" dirty="0"/>
              <a:t>= </a:t>
            </a:r>
            <a:r>
              <a:rPr lang="it-IT" sz="2000" b="1" dirty="0" smtClean="0"/>
              <a:t>valore iscritto in bilancio 		 980.000</a:t>
            </a:r>
          </a:p>
          <a:p>
            <a:pPr marL="0" indent="0" algn="ctr">
              <a:buNone/>
            </a:pPr>
            <a:r>
              <a:rPr lang="it-IT" sz="2000" b="1" dirty="0" smtClean="0"/>
              <a:t>Questo è quanto effettivamente esce dall’Attivo dello </a:t>
            </a:r>
            <a:r>
              <a:rPr lang="it-IT" sz="2000" b="1" dirty="0" err="1" smtClean="0"/>
              <a:t>S</a:t>
            </a:r>
            <a:r>
              <a:rPr lang="it-IT" sz="2000" b="1" dirty="0" smtClean="0"/>
              <a:t>/</a:t>
            </a:r>
            <a:r>
              <a:rPr lang="it-IT" sz="2000" b="1" dirty="0" err="1" smtClean="0"/>
              <a:t>P</a:t>
            </a:r>
            <a:endParaRPr lang="it-IT" sz="2000" dirty="0"/>
          </a:p>
        </p:txBody>
      </p:sp>
      <p:graphicFrame>
        <p:nvGraphicFramePr>
          <p:cNvPr id="4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5957314"/>
              </p:ext>
            </p:extLst>
          </p:nvPr>
        </p:nvGraphicFramePr>
        <p:xfrm>
          <a:off x="279680" y="2717256"/>
          <a:ext cx="8657526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1446"/>
                <a:gridCol w="2901446"/>
                <a:gridCol w="2854634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Esercizio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Descrizione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Flusso in uscita</a:t>
                      </a:r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2016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Interessi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2017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Interessi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2018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Interessi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2019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Interessi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Interessi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2021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Interessi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2022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Interessi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2023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Interessi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2024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Interessi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50.000</a:t>
                      </a:r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2025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Interessi e capitale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1.050.000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472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483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Registrazioni contabili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06020"/>
            <a:ext cx="8229600" cy="3427292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Al 31.12 del primo anno si iscriveranno a C/E interessi passivi calcolati al tasso effettivo di interesse o tasso di rendimento “interno” (5,262%) sul valore iniziale di iscrizione (980.000 €) e cioè 51.571 €</a:t>
            </a:r>
          </a:p>
          <a:p>
            <a:r>
              <a:rPr lang="it-IT" dirty="0"/>
              <a:t>Gli interessi effettivamente ed annualmente dovuti sono 50.000 €,  la differenza di 1.571 € è la prima imputazione al C/E della differenza tra il valore iniziale (980.000 €) e il valore di rimborso (1.000.000 €</a:t>
            </a:r>
            <a:r>
              <a:rPr lang="it-IT" dirty="0" smtClean="0"/>
              <a:t>)</a:t>
            </a:r>
          </a:p>
          <a:p>
            <a:r>
              <a:rPr lang="it-IT" dirty="0" smtClean="0"/>
              <a:t>Al termine </a:t>
            </a:r>
            <a:r>
              <a:rPr lang="it-IT" dirty="0"/>
              <a:t>del primo anno il valore del debito esposto a </a:t>
            </a:r>
            <a:r>
              <a:rPr lang="it-IT" dirty="0" err="1"/>
              <a:t>S</a:t>
            </a:r>
            <a:r>
              <a:rPr lang="it-IT" dirty="0"/>
              <a:t>/</a:t>
            </a:r>
            <a:r>
              <a:rPr lang="it-IT" dirty="0" err="1"/>
              <a:t>P</a:t>
            </a:r>
            <a:r>
              <a:rPr lang="it-IT" dirty="0"/>
              <a:t> sarà </a:t>
            </a:r>
            <a:r>
              <a:rPr lang="it-IT" dirty="0" smtClean="0"/>
              <a:t>di </a:t>
            </a:r>
            <a:r>
              <a:rPr lang="it-IT" dirty="0"/>
              <a:t>981.571 </a:t>
            </a:r>
            <a:r>
              <a:rPr lang="it-IT" dirty="0" smtClean="0"/>
              <a:t>€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9188430"/>
              </p:ext>
            </p:extLst>
          </p:nvPr>
        </p:nvGraphicFramePr>
        <p:xfrm>
          <a:off x="457200" y="4533312"/>
          <a:ext cx="8439039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4306"/>
                <a:gridCol w="2146518"/>
                <a:gridCol w="2348729"/>
                <a:gridCol w="1133399"/>
                <a:gridCol w="1106087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conti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200" b="0" i="0" u="none" strike="noStrike" baseline="0" dirty="0" smtClean="0">
                          <a:latin typeface=""/>
                        </a:rPr>
                        <a:t>Descrizione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 smtClean="0"/>
                        <a:t>dare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 smtClean="0"/>
                        <a:t>avere</a:t>
                      </a:r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31/12/2016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Interessi passivi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Rilevazione interessi di competenza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51.571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31/12/2016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Banca x</a:t>
                      </a:r>
                      <a:r>
                        <a:rPr lang="it-IT" baseline="0" dirty="0" smtClean="0"/>
                        <a:t> C/C</a:t>
                      </a:r>
                      <a:endParaRPr lang="it-I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Pagamento interessi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50.000</a:t>
                      </a:r>
                      <a:endParaRPr lang="it-IT" dirty="0"/>
                    </a:p>
                  </a:txBody>
                  <a:tcPr/>
                </a:tc>
              </a:tr>
              <a:tr h="334819">
                <a:tc>
                  <a:txBody>
                    <a:bodyPr/>
                    <a:lstStyle/>
                    <a:p>
                      <a:r>
                        <a:rPr lang="it-IT" dirty="0" smtClean="0"/>
                        <a:t>31/12/2016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Finanziamenti bancari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Quota differenza costo iniziale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1.571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0977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13561</TotalTime>
  <Words>2112</Words>
  <Application>Microsoft Macintosh PowerPoint</Application>
  <PresentationFormat>Presentazione su schermo (4:3)</PresentationFormat>
  <Paragraphs>358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Tema di Office</vt:lpstr>
      <vt:lpstr>Sesta lezione  15 novembre 2017</vt:lpstr>
      <vt:lpstr>Oneri accessori su finanziamenti - precedente normativa </vt:lpstr>
      <vt:lpstr>Esempio precedente normativa</vt:lpstr>
      <vt:lpstr>Presentazione di PowerPoint</vt:lpstr>
      <vt:lpstr>nuovo criterio del costo ammortizzato</vt:lpstr>
      <vt:lpstr>nuovo criterio del costo ammortizzato</vt:lpstr>
      <vt:lpstr>Imputazione a C/E degli interessi passivi</vt:lpstr>
      <vt:lpstr>Esempio nuova normativa</vt:lpstr>
      <vt:lpstr>Registrazioni contabili</vt:lpstr>
      <vt:lpstr>Registrazioni contabili</vt:lpstr>
      <vt:lpstr>Presentazione di PowerPoint</vt:lpstr>
      <vt:lpstr>differenze</vt:lpstr>
      <vt:lpstr>Un altro esempio</vt:lpstr>
      <vt:lpstr>Esempio di emissione di obbligazioni “sotto la pari”</vt:lpstr>
      <vt:lpstr>La registrazione a partita doppia </vt:lpstr>
      <vt:lpstr>Interesse annuo </vt:lpstr>
      <vt:lpstr>Tasso interno di rendimento</vt:lpstr>
      <vt:lpstr>Gli effetti del maturare degli interessi</vt:lpstr>
      <vt:lpstr>Andamento del debito vs gli obbligazionisti</vt:lpstr>
      <vt:lpstr>Precedente normativa: disaggio di emissione e valore nominale</vt:lpstr>
      <vt:lpstr>Scritture di partita doppia</vt:lpstr>
      <vt:lpstr>Negli anni successivi</vt:lpstr>
      <vt:lpstr>Ulteriori considerazioni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i prospetti del bilancio civilistico redatto in “forma ordinaria”  ex artt. 2424 e 2425 c.c.</dc:title>
  <dc:creator>giorgio pani</dc:creator>
  <cp:lastModifiedBy>giorgio pani</cp:lastModifiedBy>
  <cp:revision>319</cp:revision>
  <dcterms:created xsi:type="dcterms:W3CDTF">2016-10-07T06:02:03Z</dcterms:created>
  <dcterms:modified xsi:type="dcterms:W3CDTF">2017-11-11T18:42:40Z</dcterms:modified>
</cp:coreProperties>
</file>